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1"/>
  </p:notesMasterIdLst>
  <p:sldIdLst>
    <p:sldId id="256" r:id="rId2"/>
    <p:sldId id="257" r:id="rId3"/>
    <p:sldId id="259" r:id="rId4"/>
    <p:sldId id="261" r:id="rId5"/>
    <p:sldId id="279" r:id="rId6"/>
    <p:sldId id="266" r:id="rId7"/>
    <p:sldId id="278" r:id="rId8"/>
    <p:sldId id="267" r:id="rId9"/>
    <p:sldId id="276" r:id="rId10"/>
    <p:sldId id="277" r:id="rId11"/>
    <p:sldId id="275" r:id="rId12"/>
    <p:sldId id="269" r:id="rId13"/>
    <p:sldId id="272" r:id="rId14"/>
    <p:sldId id="273" r:id="rId15"/>
    <p:sldId id="274" r:id="rId16"/>
    <p:sldId id="270" r:id="rId17"/>
    <p:sldId id="262" r:id="rId18"/>
    <p:sldId id="271" r:id="rId19"/>
    <p:sldId id="265" r:id="rId20"/>
  </p:sldIdLst>
  <p:sldSz cx="9144000" cy="5143500" type="screen16x9"/>
  <p:notesSz cx="6858000" cy="9144000"/>
  <p:embeddedFontLst>
    <p:embeddedFont>
      <p:font typeface="Montserrat" panose="00000500000000000000" pitchFamily="2" charset="0"/>
      <p:regular r:id="rId22"/>
      <p:bold r:id="rId23"/>
      <p:italic r:id="rId24"/>
      <p:boldItalic r:id="rId25"/>
    </p:embeddedFont>
    <p:embeddedFont>
      <p:font typeface="Montserrat ExtraBold" panose="00000900000000000000" pitchFamily="2" charset="0"/>
      <p:bold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2EBE41-C75B-4507-B301-133E0F9A2EA6}">
  <a:tblStyle styleId="{E22EBE41-C75B-4507-B301-133E0F9A2E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920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510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0993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560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61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52618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8157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6424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7f9262ee2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7f9262ee2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6726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192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0715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577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9204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8" r:id="rId6"/>
    <p:sldLayoutId id="2147483659" r:id="rId7"/>
    <p:sldLayoutId id="214748366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0" y="1920472"/>
            <a:ext cx="479220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b="0" i="0" dirty="0">
                <a:solidFill>
                  <a:srgbClr val="D1D5DB"/>
                </a:solidFill>
                <a:effectLst/>
                <a:latin typeface="Times New Roman" panose="02020603050405020304" pitchFamily="18" charset="0"/>
                <a:cs typeface="Times New Roman" panose="02020603050405020304" pitchFamily="18" charset="0"/>
              </a:rPr>
              <a:t>Artificial Intelligence</a:t>
            </a:r>
            <a:endParaRPr dirty="0">
              <a:latin typeface="Times New Roman" panose="02020603050405020304" pitchFamily="18" charset="0"/>
              <a:cs typeface="Times New Roman" panose="02020603050405020304" pitchFamily="18" charset="0"/>
            </a:endParaRPr>
          </a:p>
        </p:txBody>
      </p:sp>
      <p:sp>
        <p:nvSpPr>
          <p:cNvPr id="163" name="Google Shape;163;p38"/>
          <p:cNvSpPr txBox="1">
            <a:spLocks noGrp="1"/>
          </p:cNvSpPr>
          <p:nvPr>
            <p:ph type="subTitle" idx="1"/>
          </p:nvPr>
        </p:nvSpPr>
        <p:spPr>
          <a:xfrm>
            <a:off x="2044200" y="3057200"/>
            <a:ext cx="5055600" cy="11121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Name: Siddhesh Dilip Khairnar</a:t>
            </a:r>
          </a:p>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PRN number: 22110398</a:t>
            </a:r>
          </a:p>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Division: B</a:t>
            </a:r>
          </a:p>
          <a:p>
            <a:pPr marL="0" lvl="0" indent="0" algn="ctr"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164" name="Google Shape;164;p38"/>
          <p:cNvSpPr txBox="1">
            <a:spLocks noGrp="1"/>
          </p:cNvSpPr>
          <p:nvPr>
            <p:ph type="ctrTitle"/>
          </p:nvPr>
        </p:nvSpPr>
        <p:spPr>
          <a:xfrm>
            <a:off x="2941650" y="2624375"/>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2200" b="0" dirty="0">
                <a:latin typeface="Times New Roman" panose="02020603050405020304" pitchFamily="18" charset="0"/>
                <a:ea typeface="Montserrat ExtraLight"/>
                <a:cs typeface="Times New Roman" panose="02020603050405020304" pitchFamily="18" charset="0"/>
                <a:sym typeface="Montserrat ExtraLight"/>
              </a:rPr>
              <a:t>Soft skill</a:t>
            </a:r>
            <a:endParaRPr sz="2200" b="0" dirty="0">
              <a:latin typeface="Times New Roman" panose="02020603050405020304" pitchFamily="18" charset="0"/>
              <a:ea typeface="Montserrat ExtraLight"/>
              <a:cs typeface="Times New Roman" panose="02020603050405020304" pitchFamily="18" charset="0"/>
              <a:sym typeface="Montserrat ExtraLight"/>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636100" y="1191300"/>
            <a:ext cx="5656700" cy="2760900"/>
          </a:xfrm>
          <a:prstGeom prst="rect">
            <a:avLst/>
          </a:prstGeom>
        </p:spPr>
        <p:txBody>
          <a:bodyPr spcFirstLastPara="1" wrap="square" lIns="91425" tIns="91425" rIns="91425" bIns="91425" anchor="t" anchorCtr="0">
            <a:noAutofit/>
          </a:bodyPr>
          <a:lstStyle/>
          <a:p>
            <a:pPr algn="l"/>
            <a:r>
              <a:rPr lang="en-US" sz="1800" b="0" i="0" dirty="0">
                <a:solidFill>
                  <a:schemeClr val="bg1"/>
                </a:solidFill>
                <a:effectLst/>
                <a:latin typeface="Times New Roman" panose="02020603050405020304" pitchFamily="18" charset="0"/>
                <a:cs typeface="Times New Roman" panose="02020603050405020304" pitchFamily="18" charset="0"/>
              </a:rPr>
              <a:t>Medical Progression: Modern medicine has also embraced AI in helping doctors and nurses diagnose and treat patients without requiring  an expensive or time-consuming hospital visit. For example, doctors can track a diabetic patient’s glucose levels with the assistance of a glucose monitoring app, and that same patient can get real-time data about their health from the comfort of their home.</a:t>
            </a:r>
          </a:p>
          <a:p>
            <a:pPr marL="0" lvl="0" indent="0" algn="l" rtl="0">
              <a:spcBef>
                <a:spcPts val="0"/>
              </a:spcBef>
              <a:spcAft>
                <a:spcPts val="0"/>
              </a:spcAft>
              <a:buNone/>
            </a:pPr>
            <a:endParaRPr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1361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931300" y="1400075"/>
            <a:ext cx="4946400" cy="27609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Ø"/>
            </a:pPr>
            <a:r>
              <a:rPr lang="en-US" sz="1800" cap="all" dirty="0">
                <a:solidFill>
                  <a:schemeClr val="bg1"/>
                </a:solidFill>
                <a:effectLst/>
                <a:latin typeface="Times New Roman" panose="02020603050405020304" pitchFamily="18" charset="0"/>
                <a:cs typeface="Times New Roman" panose="02020603050405020304" pitchFamily="18" charset="0"/>
              </a:rPr>
              <a:t>JOB LOSSES DUE TO AI AUTOMATION</a:t>
            </a:r>
          </a:p>
          <a:p>
            <a:pPr marL="285750" indent="-285750">
              <a:buFont typeface="Wingdings" panose="05000000000000000000" pitchFamily="2" charset="2"/>
              <a:buChar char="Ø"/>
            </a:pPr>
            <a:endParaRPr lang="en-US" sz="1800" cap="all"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cap="all" dirty="0">
                <a:solidFill>
                  <a:schemeClr val="bg1"/>
                </a:solidFill>
                <a:effectLst/>
                <a:latin typeface="Times New Roman" panose="02020603050405020304" pitchFamily="18" charset="0"/>
                <a:cs typeface="Times New Roman" panose="02020603050405020304" pitchFamily="18" charset="0"/>
              </a:rPr>
              <a:t>WIDENING SOCIOECONOMIC INEQUALITY AS A RESULT OF AI </a:t>
            </a:r>
          </a:p>
          <a:p>
            <a:pPr marL="285750" indent="-285750">
              <a:buFont typeface="Wingdings" panose="05000000000000000000" pitchFamily="2" charset="2"/>
              <a:buChar char="Ø"/>
            </a:pPr>
            <a:endParaRPr lang="en-US" sz="1800" cap="all"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cap="all" dirty="0">
                <a:solidFill>
                  <a:schemeClr val="bg1"/>
                </a:solidFill>
                <a:effectLst/>
                <a:latin typeface="Times New Roman" panose="02020603050405020304" pitchFamily="18" charset="0"/>
                <a:cs typeface="Times New Roman" panose="02020603050405020304" pitchFamily="18" charset="0"/>
              </a:rPr>
              <a:t>WEAKENING ETHICS AND GOODWILL BECAUSE OF AI  </a:t>
            </a:r>
          </a:p>
          <a:p>
            <a:pPr marL="285750" lvl="0" indent="-285750" algn="l" rtl="0">
              <a:spcBef>
                <a:spcPts val="0"/>
              </a:spcBef>
              <a:spcAft>
                <a:spcPts val="0"/>
              </a:spcAft>
              <a:buFont typeface="Wingdings" panose="05000000000000000000" pitchFamily="2" charset="2"/>
              <a:buChar char="Ø"/>
            </a:pPr>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3" name="Google Shape;214;p44">
            <a:extLst>
              <a:ext uri="{FF2B5EF4-FFF2-40B4-BE49-F238E27FC236}">
                <a16:creationId xmlns:a16="http://schemas.microsoft.com/office/drawing/2014/main" id="{EF965C42-92DC-B209-0AB9-A80378A26A6C}"/>
              </a:ext>
            </a:extLst>
          </p:cNvPr>
          <p:cNvSpPr txBox="1">
            <a:spLocks noGrp="1"/>
          </p:cNvSpPr>
          <p:nvPr>
            <p:ph type="title"/>
          </p:nvPr>
        </p:nvSpPr>
        <p:spPr>
          <a:xfrm>
            <a:off x="938500" y="414022"/>
            <a:ext cx="4629300" cy="941400"/>
          </a:xfrm>
          <a:prstGeom prst="rect">
            <a:avLst/>
          </a:prstGeom>
        </p:spPr>
        <p:txBody>
          <a:bodyPr spcFirstLastPara="1" wrap="square" lIns="91425" tIns="91425" rIns="91425" bIns="91425" anchor="t" anchorCtr="0">
            <a:noAutofit/>
          </a:bodyPr>
          <a:lstStyle/>
          <a:p>
            <a:pPr marL="171450" indent="-171450">
              <a:spcAft>
                <a:spcPts val="1600"/>
              </a:spcAft>
              <a:buFont typeface="Wingdings" panose="05000000000000000000" pitchFamily="2" charset="2"/>
              <a:buChar char="q"/>
            </a:pPr>
            <a:r>
              <a:rPr lang="en-US" sz="2400">
                <a:solidFill>
                  <a:schemeClr val="bg1"/>
                </a:solidFill>
                <a:effectLst/>
                <a:latin typeface="Times New Roman" panose="02020603050405020304" pitchFamily="18" charset="0"/>
                <a:cs typeface="Times New Roman" panose="02020603050405020304" pitchFamily="18" charset="0"/>
              </a:rPr>
              <a:t>Risks and Dangers of Artificial Intelligence</a:t>
            </a:r>
            <a:endParaRPr lang="en-US" sz="240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6074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610750" y="3090847"/>
            <a:ext cx="5078930" cy="1324800"/>
          </a:xfrm>
          <a:prstGeom prst="rect">
            <a:avLst/>
          </a:prstGeom>
        </p:spPr>
        <p:txBody>
          <a:bodyPr spcFirstLastPara="1" wrap="square" lIns="91425" tIns="91425" rIns="91425" bIns="91425" anchor="b" anchorCtr="0">
            <a:noAutofit/>
          </a:bodyPr>
          <a:lstStyle/>
          <a:p>
            <a:pPr marL="171450" indent="-171450">
              <a:spcAft>
                <a:spcPts val="1600"/>
              </a:spcAft>
              <a:buFont typeface="Wingdings" panose="05000000000000000000" pitchFamily="2" charset="2"/>
              <a:buChar char="q"/>
            </a:pPr>
            <a:r>
              <a:rPr lang="en-US" sz="3600" i="0" dirty="0">
                <a:solidFill>
                  <a:schemeClr val="bg1"/>
                </a:solidFill>
                <a:effectLst/>
                <a:latin typeface="Times New Roman" panose="02020603050405020304" pitchFamily="18" charset="0"/>
                <a:cs typeface="Times New Roman" panose="02020603050405020304" pitchFamily="18" charset="0"/>
              </a:rPr>
              <a:t>working of AI involves three key steps</a:t>
            </a:r>
            <a:endParaRPr lang="en-US" sz="3600" dirty="0">
              <a:solidFill>
                <a:schemeClr val="bg1"/>
              </a:solidFill>
              <a:latin typeface="Times New Roman" panose="02020603050405020304" pitchFamily="18" charset="0"/>
              <a:cs typeface="Times New Roman" panose="02020603050405020304" pitchFamily="18" charset="0"/>
            </a:endParaRPr>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0150392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938500" y="1355422"/>
            <a:ext cx="4946400" cy="2760900"/>
          </a:xfrm>
          <a:prstGeom prst="rect">
            <a:avLst/>
          </a:prstGeom>
        </p:spPr>
        <p:txBody>
          <a:bodyPr spcFirstLastPara="1" wrap="square" lIns="91425" tIns="91425" rIns="91425" bIns="91425" anchor="t" anchorCtr="0">
            <a:noAutofit/>
          </a:bodyPr>
          <a:lstStyle/>
          <a:p>
            <a:pPr marL="285750" indent="-285750"/>
            <a:r>
              <a:rPr lang="en-US" sz="1800" b="0" i="0" dirty="0">
                <a:solidFill>
                  <a:schemeClr val="bg1"/>
                </a:solidFill>
                <a:effectLst/>
                <a:latin typeface="Times New Roman" panose="02020603050405020304" pitchFamily="18" charset="0"/>
                <a:cs typeface="Times New Roman" panose="02020603050405020304" pitchFamily="18" charset="0"/>
              </a:rPr>
              <a:t>Data Collection and Preprocessing: The first step in building an AI system involves collecting and preprocessing data. This data could be in the form of images, text, or any other type of structured or unstructured data. The data is cleaned, labeled, and formatted in a way that makes it suitable for use by AI algorithms.</a:t>
            </a:r>
          </a:p>
          <a:p>
            <a:pPr marL="285750" indent="-285750"/>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4" name="Google Shape;214;p44">
            <a:extLst>
              <a:ext uri="{FF2B5EF4-FFF2-40B4-BE49-F238E27FC236}">
                <a16:creationId xmlns:a16="http://schemas.microsoft.com/office/drawing/2014/main" id="{D5EA5EC4-23F4-C3B6-C5BB-1519624F4712}"/>
              </a:ext>
            </a:extLst>
          </p:cNvPr>
          <p:cNvSpPr txBox="1">
            <a:spLocks noGrp="1"/>
          </p:cNvSpPr>
          <p:nvPr>
            <p:ph type="title"/>
          </p:nvPr>
        </p:nvSpPr>
        <p:spPr>
          <a:xfrm>
            <a:off x="938500" y="414022"/>
            <a:ext cx="52967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en-US" sz="2400" i="0" dirty="0">
                <a:solidFill>
                  <a:schemeClr val="bg1"/>
                </a:solidFill>
                <a:effectLst/>
                <a:latin typeface="Times New Roman" panose="02020603050405020304" pitchFamily="18" charset="0"/>
                <a:cs typeface="Times New Roman" panose="02020603050405020304" pitchFamily="18" charset="0"/>
              </a:rPr>
              <a:t>working of AI involves three key steps</a:t>
            </a:r>
            <a:endParaRPr lang="en-US" dirty="0">
              <a:solidFill>
                <a:schemeClr val="accent1"/>
              </a:solidFill>
            </a:endParaRPr>
          </a:p>
        </p:txBody>
      </p:sp>
    </p:spTree>
    <p:extLst>
      <p:ext uri="{BB962C8B-B14F-4D97-AF65-F5344CB8AC3E}">
        <p14:creationId xmlns:p14="http://schemas.microsoft.com/office/powerpoint/2010/main" val="744957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1026200" y="1248875"/>
            <a:ext cx="4946400" cy="2760900"/>
          </a:xfrm>
          <a:prstGeom prst="rect">
            <a:avLst/>
          </a:prstGeom>
        </p:spPr>
        <p:txBody>
          <a:bodyPr spcFirstLastPara="1" wrap="square" lIns="91425" tIns="91425" rIns="91425" bIns="91425" anchor="t" anchorCtr="0">
            <a:noAutofit/>
          </a:bodyPr>
          <a:lstStyle/>
          <a:p>
            <a:pPr marL="285750" indent="-285750"/>
            <a:r>
              <a:rPr lang="en-US" sz="1800" b="0" i="0" dirty="0">
                <a:solidFill>
                  <a:schemeClr val="bg1"/>
                </a:solidFill>
                <a:effectLst/>
                <a:latin typeface="Times New Roman" panose="02020603050405020304" pitchFamily="18" charset="0"/>
                <a:cs typeface="Times New Roman" panose="02020603050405020304" pitchFamily="18" charset="0"/>
              </a:rPr>
              <a:t>Machine Learning: The second step involves training AI algorithms using the preprocessed data. This involves selecting an appropriate algorithm and feeding it with the data to learn patterns and relationships in the data. Machine learning can be supervised, unsupervised, or a combination of both, depending on the nature of the problem.</a:t>
            </a:r>
          </a:p>
          <a:p>
            <a:pPr marL="285750" indent="-285750"/>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4" name="Google Shape;214;p44">
            <a:extLst>
              <a:ext uri="{FF2B5EF4-FFF2-40B4-BE49-F238E27FC236}">
                <a16:creationId xmlns:a16="http://schemas.microsoft.com/office/drawing/2014/main" id="{33E985C7-FC1B-600D-074F-CF8466F1D283}"/>
              </a:ext>
            </a:extLst>
          </p:cNvPr>
          <p:cNvSpPr txBox="1">
            <a:spLocks noGrp="1"/>
          </p:cNvSpPr>
          <p:nvPr>
            <p:ph type="title"/>
          </p:nvPr>
        </p:nvSpPr>
        <p:spPr>
          <a:xfrm>
            <a:off x="938500" y="414022"/>
            <a:ext cx="54119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en-US" sz="2400" i="0" dirty="0">
                <a:solidFill>
                  <a:schemeClr val="bg1"/>
                </a:solidFill>
                <a:effectLst/>
                <a:latin typeface="Times New Roman" panose="02020603050405020304" pitchFamily="18" charset="0"/>
                <a:cs typeface="Times New Roman" panose="02020603050405020304" pitchFamily="18" charset="0"/>
              </a:rPr>
              <a:t>working of AI involves three key steps</a:t>
            </a:r>
            <a:endParaRPr dirty="0">
              <a:solidFill>
                <a:schemeClr val="accent1"/>
              </a:solidFill>
            </a:endParaRPr>
          </a:p>
        </p:txBody>
      </p:sp>
    </p:spTree>
    <p:extLst>
      <p:ext uri="{BB962C8B-B14F-4D97-AF65-F5344CB8AC3E}">
        <p14:creationId xmlns:p14="http://schemas.microsoft.com/office/powerpoint/2010/main" val="2270265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938500" y="1355422"/>
            <a:ext cx="4946400" cy="2760900"/>
          </a:xfrm>
          <a:prstGeom prst="rect">
            <a:avLst/>
          </a:prstGeom>
        </p:spPr>
        <p:txBody>
          <a:bodyPr spcFirstLastPara="1" wrap="square" lIns="91425" tIns="91425" rIns="91425" bIns="91425" anchor="t" anchorCtr="0">
            <a:noAutofit/>
          </a:bodyPr>
          <a:lstStyle/>
          <a:p>
            <a:pPr marL="285750" indent="-285750"/>
            <a:r>
              <a:rPr lang="en-US" sz="1800" b="0" i="0" dirty="0">
                <a:solidFill>
                  <a:schemeClr val="bg1"/>
                </a:solidFill>
                <a:effectLst/>
                <a:latin typeface="Times New Roman" panose="02020603050405020304" pitchFamily="18" charset="0"/>
                <a:cs typeface="Times New Roman" panose="02020603050405020304" pitchFamily="18" charset="0"/>
              </a:rPr>
              <a:t>Deployment and Maintenance: The final step involves deploying the trained AI model and using it to perform the task for which it was designed. Once deployed, the model needs to be monitored and maintained to ensure that it continues to perform accurately and efficiently.</a:t>
            </a:r>
          </a:p>
          <a:p>
            <a:pPr marL="285750" indent="-285750"/>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4" name="Google Shape;214;p44">
            <a:extLst>
              <a:ext uri="{FF2B5EF4-FFF2-40B4-BE49-F238E27FC236}">
                <a16:creationId xmlns:a16="http://schemas.microsoft.com/office/drawing/2014/main" id="{4F72BE22-4972-9480-0AAF-3E34AE5E5D4C}"/>
              </a:ext>
            </a:extLst>
          </p:cNvPr>
          <p:cNvSpPr txBox="1">
            <a:spLocks noGrp="1"/>
          </p:cNvSpPr>
          <p:nvPr>
            <p:ph type="title"/>
          </p:nvPr>
        </p:nvSpPr>
        <p:spPr>
          <a:xfrm>
            <a:off x="938500" y="414022"/>
            <a:ext cx="53183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en-US" sz="2400" i="0" dirty="0">
                <a:solidFill>
                  <a:schemeClr val="bg1"/>
                </a:solidFill>
                <a:effectLst/>
                <a:latin typeface="Times New Roman" panose="02020603050405020304" pitchFamily="18" charset="0"/>
                <a:cs typeface="Times New Roman" panose="02020603050405020304" pitchFamily="18" charset="0"/>
              </a:rPr>
              <a:t>working of AI involves three key steps</a:t>
            </a:r>
            <a:endParaRPr dirty="0">
              <a:solidFill>
                <a:schemeClr val="accent1"/>
              </a:solidFill>
            </a:endParaRPr>
          </a:p>
        </p:txBody>
      </p:sp>
    </p:spTree>
    <p:extLst>
      <p:ext uri="{BB962C8B-B14F-4D97-AF65-F5344CB8AC3E}">
        <p14:creationId xmlns:p14="http://schemas.microsoft.com/office/powerpoint/2010/main" val="3574965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610750" y="3090847"/>
            <a:ext cx="5078930" cy="1324800"/>
          </a:xfrm>
          <a:prstGeom prst="rect">
            <a:avLst/>
          </a:prstGeom>
        </p:spPr>
        <p:txBody>
          <a:bodyPr spcFirstLastPara="1" wrap="square" lIns="91425" tIns="91425" rIns="91425" bIns="91425" anchor="b" anchorCtr="0">
            <a:noAutofit/>
          </a:bodyPr>
          <a:lstStyle/>
          <a:p>
            <a:pPr marL="171450" indent="-171450">
              <a:spcAft>
                <a:spcPts val="1600"/>
              </a:spcAft>
              <a:buFont typeface="Wingdings" panose="05000000000000000000" pitchFamily="2" charset="2"/>
              <a:buChar char="q"/>
            </a:pPr>
            <a:r>
              <a:rPr lang="it-IT" sz="3600" i="0" dirty="0">
                <a:solidFill>
                  <a:schemeClr val="bg1"/>
                </a:solidFill>
                <a:effectLst/>
                <a:latin typeface="Times New Roman" panose="02020603050405020304" pitchFamily="18" charset="0"/>
                <a:cs typeface="Times New Roman" panose="02020603050405020304" pitchFamily="18" charset="0"/>
              </a:rPr>
              <a:t>Artificial Intelligence (AI) Trends In 2022</a:t>
            </a:r>
            <a:endParaRPr lang="en-US" sz="3600" i="0" dirty="0">
              <a:solidFill>
                <a:schemeClr val="bg1"/>
              </a:solidFill>
              <a:effectLst/>
              <a:latin typeface="Times New Roman" panose="02020603050405020304" pitchFamily="18" charset="0"/>
              <a:cs typeface="Times New Roman" panose="02020603050405020304" pitchFamily="18" charset="0"/>
            </a:endParaRPr>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1607157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1026200" y="1191300"/>
            <a:ext cx="4946400" cy="2760900"/>
          </a:xfrm>
          <a:prstGeom prst="rect">
            <a:avLst/>
          </a:prstGeom>
        </p:spPr>
        <p:txBody>
          <a:bodyPr spcFirstLastPara="1" wrap="square" lIns="91425" tIns="91425" rIns="91425" bIns="91425" anchor="t" anchorCtr="0">
            <a:noAutofit/>
          </a:bodyPr>
          <a:lstStyle/>
          <a:p>
            <a:pPr algn="l"/>
            <a:r>
              <a:rPr lang="en-US" sz="1800" i="0" dirty="0">
                <a:solidFill>
                  <a:schemeClr val="bg1"/>
                </a:solidFill>
                <a:effectLst/>
                <a:latin typeface="Times New Roman" panose="02020603050405020304" pitchFamily="18" charset="0"/>
                <a:cs typeface="Times New Roman" panose="02020603050405020304" pitchFamily="18" charset="0"/>
              </a:rPr>
              <a:t>Creative AI</a:t>
            </a:r>
            <a:r>
              <a:rPr lang="en-US" sz="1800" dirty="0">
                <a:solidFill>
                  <a:schemeClr val="bg1"/>
                </a:solidFill>
                <a:latin typeface="Times New Roman" panose="02020603050405020304" pitchFamily="18" charset="0"/>
                <a:cs typeface="Times New Roman" panose="02020603050405020304" pitchFamily="18" charset="0"/>
              </a:rPr>
              <a:t>: </a:t>
            </a:r>
            <a:r>
              <a:rPr lang="en-US" sz="1800" i="0" dirty="0">
                <a:solidFill>
                  <a:schemeClr val="bg1"/>
                </a:solidFill>
                <a:effectLst/>
                <a:latin typeface="Times New Roman" panose="02020603050405020304" pitchFamily="18" charset="0"/>
                <a:cs typeface="Times New Roman" panose="02020603050405020304" pitchFamily="18" charset="0"/>
              </a:rPr>
              <a:t>We know that AI can be used to create art, music, poetry, plays, and even </a:t>
            </a:r>
            <a:r>
              <a:rPr lang="en-US" sz="1800" i="0" u="none" strike="noStrike" dirty="0">
                <a:solidFill>
                  <a:schemeClr val="bg1"/>
                </a:solidFill>
                <a:effectLst/>
                <a:latin typeface="Times New Roman" panose="02020603050405020304" pitchFamily="18" charset="0"/>
                <a:cs typeface="Times New Roman" panose="02020603050405020304" pitchFamily="18" charset="0"/>
              </a:rPr>
              <a:t>video games</a:t>
            </a:r>
            <a:r>
              <a:rPr lang="en-US" sz="1800" i="0" dirty="0">
                <a:solidFill>
                  <a:schemeClr val="bg1"/>
                </a:solidFill>
                <a:effectLst/>
                <a:latin typeface="Times New Roman" panose="02020603050405020304" pitchFamily="18" charset="0"/>
                <a:cs typeface="Times New Roman" panose="02020603050405020304" pitchFamily="18" charset="0"/>
              </a:rPr>
              <a:t>. In 2022, as new models such as GPT-4 and Google’s Brain redefine the boundaries of what’s possible, we can expect more elaborate and seemingly “natural” creative output from our increasingly imaginative and capable electronic friends.</a:t>
            </a:r>
          </a:p>
          <a:p>
            <a:pPr marL="0" lvl="0" indent="0" algn="l" rtl="0">
              <a:spcBef>
                <a:spcPts val="0"/>
              </a:spcBef>
              <a:spcAft>
                <a:spcPts val="0"/>
              </a:spcAft>
              <a:buNone/>
            </a:pPr>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4" name="Google Shape;214;p44">
            <a:extLst>
              <a:ext uri="{FF2B5EF4-FFF2-40B4-BE49-F238E27FC236}">
                <a16:creationId xmlns:a16="http://schemas.microsoft.com/office/drawing/2014/main" id="{D023BFCE-A518-9FB4-A67B-F9CB6AAAF131}"/>
              </a:ext>
            </a:extLst>
          </p:cNvPr>
          <p:cNvSpPr txBox="1">
            <a:spLocks noGrp="1"/>
          </p:cNvSpPr>
          <p:nvPr>
            <p:ph type="title"/>
          </p:nvPr>
        </p:nvSpPr>
        <p:spPr>
          <a:xfrm>
            <a:off x="938500" y="414022"/>
            <a:ext cx="57719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it-IT" sz="2400" i="0" dirty="0">
                <a:solidFill>
                  <a:schemeClr val="bg1"/>
                </a:solidFill>
                <a:effectLst/>
                <a:latin typeface="Times New Roman" panose="02020603050405020304" pitchFamily="18" charset="0"/>
                <a:cs typeface="Times New Roman" panose="02020603050405020304" pitchFamily="18" charset="0"/>
              </a:rPr>
              <a:t>Artificial Intelligence (AI) Trends In 2022</a:t>
            </a:r>
            <a:endParaRPr dirty="0">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1026200" y="1191300"/>
            <a:ext cx="5324200" cy="2760900"/>
          </a:xfrm>
          <a:prstGeom prst="rect">
            <a:avLst/>
          </a:prstGeom>
        </p:spPr>
        <p:txBody>
          <a:bodyPr spcFirstLastPara="1" wrap="square" lIns="91425" tIns="91425" rIns="91425" bIns="91425" anchor="t" anchorCtr="0">
            <a:noAutofit/>
          </a:bodyPr>
          <a:lstStyle/>
          <a:p>
            <a:pPr algn="l"/>
            <a:r>
              <a:rPr lang="en-US" sz="1800" b="0" i="0" dirty="0">
                <a:solidFill>
                  <a:schemeClr val="bg1"/>
                </a:solidFill>
                <a:effectLst/>
                <a:latin typeface="Times New Roman" panose="02020603050405020304" pitchFamily="18" charset="0"/>
                <a:cs typeface="Times New Roman" panose="02020603050405020304" pitchFamily="18" charset="0"/>
              </a:rPr>
              <a:t>Tesla is a company that has always been at the forefront of innovation, and its use of artificial intelligence (AI) and big data analytics in its self-driving cars is no exception. By leveraging these powerful technologies, Tesla can create a safer, more efficient, and more convenient driving experience for their customers.</a:t>
            </a:r>
          </a:p>
          <a:p>
            <a:pPr marL="0" lvl="0" indent="0" algn="l" rtl="0">
              <a:spcBef>
                <a:spcPts val="0"/>
              </a:spcBef>
              <a:spcAft>
                <a:spcPts val="0"/>
              </a:spcAft>
              <a:buNone/>
            </a:pPr>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 name="Google Shape;214;p44">
            <a:extLst>
              <a:ext uri="{FF2B5EF4-FFF2-40B4-BE49-F238E27FC236}">
                <a16:creationId xmlns:a16="http://schemas.microsoft.com/office/drawing/2014/main" id="{2FBE2D6B-C62E-4B8A-D945-D4EC5BB32A96}"/>
              </a:ext>
            </a:extLst>
          </p:cNvPr>
          <p:cNvSpPr txBox="1">
            <a:spLocks noGrp="1"/>
          </p:cNvSpPr>
          <p:nvPr>
            <p:ph type="title"/>
          </p:nvPr>
        </p:nvSpPr>
        <p:spPr>
          <a:xfrm>
            <a:off x="938500" y="414022"/>
            <a:ext cx="58007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it-IT" sz="2400" i="0" dirty="0">
                <a:solidFill>
                  <a:schemeClr val="bg1"/>
                </a:solidFill>
                <a:effectLst/>
                <a:latin typeface="Times New Roman" panose="02020603050405020304" pitchFamily="18" charset="0"/>
                <a:cs typeface="Times New Roman" panose="02020603050405020304" pitchFamily="18" charset="0"/>
              </a:rPr>
              <a:t>Artificial Intelligence (AI) Trends In 2022</a:t>
            </a:r>
            <a:endParaRPr dirty="0">
              <a:solidFill>
                <a:schemeClr val="accent1"/>
              </a:solidFill>
            </a:endParaRPr>
          </a:p>
        </p:txBody>
      </p:sp>
    </p:spTree>
    <p:extLst>
      <p:ext uri="{BB962C8B-B14F-4D97-AF65-F5344CB8AC3E}">
        <p14:creationId xmlns:p14="http://schemas.microsoft.com/office/powerpoint/2010/main" val="1082109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8"/>
        <p:cNvGrpSpPr/>
        <p:nvPr/>
      </p:nvGrpSpPr>
      <p:grpSpPr>
        <a:xfrm>
          <a:off x="0" y="0"/>
          <a:ext cx="0" cy="0"/>
          <a:chOff x="0" y="0"/>
          <a:chExt cx="0" cy="0"/>
        </a:xfrm>
      </p:grpSpPr>
      <p:sp>
        <p:nvSpPr>
          <p:cNvPr id="259" name="Google Shape;259;p47"/>
          <p:cNvSpPr txBox="1">
            <a:spLocks noGrp="1"/>
          </p:cNvSpPr>
          <p:nvPr>
            <p:ph type="title"/>
          </p:nvPr>
        </p:nvSpPr>
        <p:spPr>
          <a:xfrm>
            <a:off x="1042700" y="414022"/>
            <a:ext cx="2746500" cy="40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t>
            </a:r>
            <a:r>
              <a:rPr lang="en" dirty="0"/>
              <a:t>HANK YOU</a:t>
            </a:r>
            <a:endParaRPr dirty="0"/>
          </a:p>
        </p:txBody>
      </p:sp>
      <p:cxnSp>
        <p:nvCxnSpPr>
          <p:cNvPr id="260" name="Google Shape;260;p4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sp>
        <p:nvSpPr>
          <p:cNvPr id="171" name="Google Shape;171;p39"/>
          <p:cNvSpPr txBox="1">
            <a:spLocks noGrp="1"/>
          </p:cNvSpPr>
          <p:nvPr>
            <p:ph type="body" idx="1"/>
          </p:nvPr>
        </p:nvSpPr>
        <p:spPr>
          <a:xfrm>
            <a:off x="938500" y="1145225"/>
            <a:ext cx="7172100" cy="30399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1600"/>
              </a:spcAft>
              <a:buFont typeface="Wingdings" panose="05000000000000000000" pitchFamily="2" charset="2"/>
              <a:buChar char="q"/>
            </a:pPr>
            <a:r>
              <a:rPr lang="en-US" sz="1800" i="0" dirty="0">
                <a:solidFill>
                  <a:schemeClr val="bg1"/>
                </a:solidFill>
                <a:effectLst/>
                <a:latin typeface="Times New Roman" panose="02020603050405020304" pitchFamily="18" charset="0"/>
                <a:cs typeface="Times New Roman" panose="02020603050405020304" pitchFamily="18" charset="0"/>
              </a:rPr>
              <a:t>Introduction to artificial intelligence</a:t>
            </a:r>
          </a:p>
          <a:p>
            <a:pPr marL="171450" indent="-171450">
              <a:spcAft>
                <a:spcPts val="1600"/>
              </a:spcAft>
              <a:buFont typeface="Wingdings" panose="05000000000000000000" pitchFamily="2" charset="2"/>
              <a:buChar char="q"/>
            </a:pPr>
            <a:r>
              <a:rPr lang="en-US" sz="1800" dirty="0">
                <a:solidFill>
                  <a:schemeClr val="bg1"/>
                </a:solidFill>
                <a:effectLst/>
                <a:latin typeface="Times New Roman" panose="02020603050405020304" pitchFamily="18" charset="0"/>
                <a:cs typeface="Times New Roman" panose="02020603050405020304" pitchFamily="18" charset="0"/>
              </a:rPr>
              <a:t>How artificial intelligence is transforming the world</a:t>
            </a:r>
            <a:endParaRPr lang="en-US" sz="1800" i="0" dirty="0">
              <a:solidFill>
                <a:schemeClr val="bg1"/>
              </a:solidFill>
              <a:effectLst/>
              <a:latin typeface="Times New Roman" panose="02020603050405020304" pitchFamily="18" charset="0"/>
              <a:cs typeface="Times New Roman" panose="02020603050405020304" pitchFamily="18" charset="0"/>
            </a:endParaRPr>
          </a:p>
          <a:p>
            <a:pPr marL="171450" indent="-171450">
              <a:spcAft>
                <a:spcPts val="1600"/>
              </a:spcAft>
              <a:buFont typeface="Wingdings" panose="05000000000000000000" pitchFamily="2" charset="2"/>
              <a:buChar char="q"/>
            </a:pPr>
            <a:r>
              <a:rPr lang="en-US" sz="1800" i="0" dirty="0">
                <a:solidFill>
                  <a:schemeClr val="bg1"/>
                </a:solidFill>
                <a:effectLst/>
                <a:latin typeface="Times New Roman" panose="02020603050405020304" pitchFamily="18" charset="0"/>
                <a:cs typeface="Times New Roman" panose="02020603050405020304" pitchFamily="18" charset="0"/>
              </a:rPr>
              <a:t>Benefits of Artificial Intelligence</a:t>
            </a:r>
          </a:p>
          <a:p>
            <a:pPr marL="171450" indent="-171450">
              <a:spcAft>
                <a:spcPts val="1600"/>
              </a:spcAft>
              <a:buFont typeface="Wingdings" panose="05000000000000000000" pitchFamily="2" charset="2"/>
              <a:buChar char="q"/>
            </a:pPr>
            <a:r>
              <a:rPr lang="en-US" sz="1800" dirty="0">
                <a:solidFill>
                  <a:schemeClr val="bg1"/>
                </a:solidFill>
                <a:effectLst/>
                <a:latin typeface="Times New Roman" panose="02020603050405020304" pitchFamily="18" charset="0"/>
                <a:cs typeface="Times New Roman" panose="02020603050405020304" pitchFamily="18" charset="0"/>
              </a:rPr>
              <a:t>Risks and Dangers of Artificial Intelligence</a:t>
            </a:r>
            <a:endParaRPr lang="en-US" sz="1800" i="0" dirty="0">
              <a:solidFill>
                <a:schemeClr val="bg1"/>
              </a:solidFill>
              <a:effectLst/>
              <a:latin typeface="Times New Roman" panose="02020603050405020304" pitchFamily="18" charset="0"/>
              <a:cs typeface="Times New Roman" panose="02020603050405020304" pitchFamily="18" charset="0"/>
            </a:endParaRPr>
          </a:p>
          <a:p>
            <a:pPr marL="171450" indent="-171450">
              <a:spcAft>
                <a:spcPts val="1600"/>
              </a:spcAft>
              <a:buFont typeface="Wingdings" panose="05000000000000000000" pitchFamily="2" charset="2"/>
              <a:buChar char="q"/>
            </a:pPr>
            <a:r>
              <a:rPr lang="en-US" sz="1800" i="0" dirty="0">
                <a:solidFill>
                  <a:schemeClr val="bg1"/>
                </a:solidFill>
                <a:effectLst/>
                <a:latin typeface="Times New Roman" panose="02020603050405020304" pitchFamily="18" charset="0"/>
                <a:cs typeface="Times New Roman" panose="02020603050405020304" pitchFamily="18" charset="0"/>
              </a:rPr>
              <a:t>working of AI involves three key steps</a:t>
            </a:r>
            <a:endParaRPr lang="en-US" sz="1800" dirty="0">
              <a:solidFill>
                <a:schemeClr val="bg1"/>
              </a:solidFill>
              <a:latin typeface="Times New Roman" panose="02020603050405020304" pitchFamily="18" charset="0"/>
              <a:cs typeface="Times New Roman" panose="02020603050405020304" pitchFamily="18" charset="0"/>
            </a:endParaRPr>
          </a:p>
          <a:p>
            <a:pPr marL="171450" indent="-171450">
              <a:spcAft>
                <a:spcPts val="1600"/>
              </a:spcAft>
              <a:buFont typeface="Wingdings" panose="05000000000000000000" pitchFamily="2" charset="2"/>
              <a:buChar char="q"/>
            </a:pPr>
            <a:r>
              <a:rPr lang="it-IT" sz="1800" i="0" dirty="0">
                <a:solidFill>
                  <a:schemeClr val="bg1"/>
                </a:solidFill>
                <a:effectLst/>
                <a:latin typeface="Times New Roman" panose="02020603050405020304" pitchFamily="18" charset="0"/>
                <a:cs typeface="Times New Roman" panose="02020603050405020304" pitchFamily="18" charset="0"/>
              </a:rPr>
              <a:t>Artificial Intelligence (AI) Trends In 2022</a:t>
            </a:r>
            <a:endParaRPr lang="en-US" sz="1800" i="0" dirty="0">
              <a:solidFill>
                <a:schemeClr val="bg1"/>
              </a:solidFill>
              <a:effectLst/>
              <a:latin typeface="Times New Roman" panose="02020603050405020304" pitchFamily="18" charset="0"/>
              <a:cs typeface="Times New Roman" panose="02020603050405020304" pitchFamily="18" charset="0"/>
            </a:endParaRPr>
          </a:p>
          <a:p>
            <a:pPr marL="171450" lvl="0" indent="-171450" algn="l" rtl="0">
              <a:spcBef>
                <a:spcPts val="0"/>
              </a:spcBef>
              <a:spcAft>
                <a:spcPts val="1600"/>
              </a:spcAft>
              <a:buFont typeface="Wingdings" panose="05000000000000000000" pitchFamily="2" charset="2"/>
              <a:buChar char="q"/>
            </a:pPr>
            <a:endParaRPr sz="1800" dirty="0">
              <a:solidFill>
                <a:schemeClr val="bg1"/>
              </a:solidFill>
              <a:latin typeface="Times New Roman" panose="02020603050405020304" pitchFamily="18" charset="0"/>
              <a:cs typeface="Times New Roman" panose="02020603050405020304" pitchFamily="18" charset="0"/>
            </a:endParaRP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285500" y="2282400"/>
            <a:ext cx="3657300" cy="11951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WHOA!</a:t>
            </a:r>
            <a:endParaRPr dirty="0"/>
          </a:p>
        </p:txBody>
      </p:sp>
      <p:sp>
        <p:nvSpPr>
          <p:cNvPr id="195" name="Google Shape;195;p41"/>
          <p:cNvSpPr txBox="1">
            <a:spLocks noGrp="1"/>
          </p:cNvSpPr>
          <p:nvPr>
            <p:ph type="subTitle" idx="1"/>
          </p:nvPr>
        </p:nvSpPr>
        <p:spPr>
          <a:xfrm>
            <a:off x="4144050" y="3549850"/>
            <a:ext cx="3940200" cy="9213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i="0" dirty="0">
                <a:solidFill>
                  <a:srgbClr val="DC2A2A"/>
                </a:solidFill>
                <a:effectLst/>
                <a:latin typeface="Times New Roman" panose="02020603050405020304" pitchFamily="18" charset="0"/>
                <a:cs typeface="Times New Roman" panose="02020603050405020304" pitchFamily="18" charset="0"/>
              </a:rPr>
              <a:t>Artificial intelligence is already altering the world and raising important questions for society, the economy, and governance.</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610750" y="3090847"/>
            <a:ext cx="5078930" cy="1324800"/>
          </a:xfrm>
          <a:prstGeom prst="rect">
            <a:avLst/>
          </a:prstGeom>
        </p:spPr>
        <p:txBody>
          <a:bodyPr spcFirstLastPara="1" wrap="square" lIns="91425" tIns="91425" rIns="91425" bIns="91425" anchor="b" anchorCtr="0">
            <a:noAutofit/>
          </a:bodyPr>
          <a:lstStyle/>
          <a:p>
            <a:pPr marL="171450" lvl="0" indent="-171450" algn="l" rtl="0">
              <a:spcBef>
                <a:spcPts val="0"/>
              </a:spcBef>
              <a:spcAft>
                <a:spcPts val="1600"/>
              </a:spcAft>
              <a:buFont typeface="Wingdings" panose="05000000000000000000" pitchFamily="2" charset="2"/>
              <a:buChar char="q"/>
            </a:pPr>
            <a:r>
              <a:rPr lang="en-US" sz="3600" i="0" dirty="0">
                <a:solidFill>
                  <a:schemeClr val="bg1"/>
                </a:solidFill>
                <a:effectLst/>
                <a:latin typeface="Times New Roman" panose="02020603050405020304" pitchFamily="18" charset="0"/>
                <a:cs typeface="Times New Roman" panose="02020603050405020304" pitchFamily="18" charset="0"/>
              </a:rPr>
              <a:t>Introduction to artificial intelligence</a:t>
            </a:r>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607300" y="478474"/>
            <a:ext cx="5757500" cy="4158325"/>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Ø"/>
            </a:pPr>
            <a:r>
              <a:rPr lang="en-US" sz="1800" b="0" i="0" dirty="0">
                <a:solidFill>
                  <a:schemeClr val="bg1"/>
                </a:solidFill>
                <a:effectLst/>
                <a:latin typeface="Times New Roman" panose="02020603050405020304" pitchFamily="18" charset="0"/>
                <a:cs typeface="Times New Roman" panose="02020603050405020304" pitchFamily="18" charset="0"/>
              </a:rPr>
              <a:t>Artificial Intelligence (AI) refers to the simulation of intelligent behavior in machines that are programmed to think and act like humans.</a:t>
            </a:r>
          </a:p>
          <a:p>
            <a:pPr marL="285750" indent="-285750">
              <a:buFont typeface="Wingdings" panose="05000000000000000000" pitchFamily="2" charset="2"/>
              <a:buChar char="Ø"/>
            </a:pPr>
            <a:endParaRPr lang="en-US" sz="1800" b="0" i="0"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b="0" i="0" dirty="0">
                <a:solidFill>
                  <a:schemeClr val="bg1"/>
                </a:solidFill>
                <a:effectLst/>
                <a:latin typeface="Times New Roman" panose="02020603050405020304" pitchFamily="18" charset="0"/>
                <a:cs typeface="Times New Roman" panose="02020603050405020304" pitchFamily="18" charset="0"/>
              </a:rPr>
              <a:t>AI can be broadly categorized into two main types: narrow or weak AI, and general or strong AI. </a:t>
            </a:r>
          </a:p>
          <a:p>
            <a:pPr marL="285750" indent="-285750">
              <a:buFont typeface="Wingdings" panose="05000000000000000000" pitchFamily="2" charset="2"/>
              <a:buChar char="Ø"/>
            </a:pPr>
            <a:endParaRPr lang="en-US" sz="1800"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b="0" i="0" dirty="0">
                <a:solidFill>
                  <a:schemeClr val="bg1"/>
                </a:solidFill>
                <a:effectLst/>
                <a:latin typeface="Times New Roman" panose="02020603050405020304" pitchFamily="18" charset="0"/>
                <a:cs typeface="Times New Roman" panose="02020603050405020304" pitchFamily="18" charset="0"/>
              </a:rPr>
              <a:t>Narrow AI is designed to perform specific tasks, such as image or speech recognition, natural language processing, and playing games.</a:t>
            </a:r>
          </a:p>
          <a:p>
            <a:pPr marL="285750" indent="-285750">
              <a:buFont typeface="Wingdings" panose="05000000000000000000" pitchFamily="2" charset="2"/>
              <a:buChar char="Ø"/>
            </a:pPr>
            <a:endParaRPr lang="en-US" sz="1800" b="0" i="0"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b="0" i="0" dirty="0">
                <a:solidFill>
                  <a:schemeClr val="bg1"/>
                </a:solidFill>
                <a:effectLst/>
                <a:latin typeface="Times New Roman" panose="02020603050405020304" pitchFamily="18" charset="0"/>
                <a:cs typeface="Times New Roman" panose="02020603050405020304" pitchFamily="18" charset="0"/>
              </a:rPr>
              <a:t>General AI, on the other hand, is a hypothetical form of AI that can perform any intellectual task that a human can do.</a:t>
            </a:r>
            <a:endParaRPr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5645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610750" y="3090847"/>
            <a:ext cx="5454050" cy="1324800"/>
          </a:xfrm>
          <a:prstGeom prst="rect">
            <a:avLst/>
          </a:prstGeom>
        </p:spPr>
        <p:txBody>
          <a:bodyPr spcFirstLastPara="1" wrap="square" lIns="91425" tIns="91425" rIns="91425" bIns="91425" anchor="b" anchorCtr="0">
            <a:noAutofit/>
          </a:bodyPr>
          <a:lstStyle/>
          <a:p>
            <a:pPr marL="171450" indent="-171450">
              <a:spcAft>
                <a:spcPts val="1600"/>
              </a:spcAft>
              <a:buFont typeface="Wingdings" panose="05000000000000000000" pitchFamily="2" charset="2"/>
              <a:buChar char="q"/>
            </a:pPr>
            <a:r>
              <a:rPr lang="en-US" sz="3600" dirty="0">
                <a:solidFill>
                  <a:schemeClr val="bg1"/>
                </a:solidFill>
                <a:effectLst/>
                <a:latin typeface="Times New Roman" panose="02020603050405020304" pitchFamily="18" charset="0"/>
                <a:cs typeface="Times New Roman" panose="02020603050405020304" pitchFamily="18" charset="0"/>
              </a:rPr>
              <a:t>How artificial intelligence is transforming the world</a:t>
            </a:r>
            <a:endParaRPr lang="en-US" sz="3600" i="0" dirty="0">
              <a:solidFill>
                <a:schemeClr val="bg1"/>
              </a:solidFill>
              <a:effectLst/>
              <a:latin typeface="Times New Roman" panose="02020603050405020304" pitchFamily="18" charset="0"/>
              <a:cs typeface="Times New Roman" panose="02020603050405020304" pitchFamily="18" charset="0"/>
            </a:endParaRPr>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97240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938500" y="1500875"/>
            <a:ext cx="4946400" cy="2760900"/>
          </a:xfrm>
          <a:prstGeom prst="rect">
            <a:avLst/>
          </a:prstGeom>
        </p:spPr>
        <p:txBody>
          <a:bodyPr spcFirstLastPara="1" wrap="square" lIns="91425" tIns="91425" rIns="91425" bIns="91425" anchor="t" anchorCtr="0">
            <a:noAutofit/>
          </a:bodyPr>
          <a:lstStyle/>
          <a:p>
            <a:pPr marL="285750" indent="-285750"/>
            <a:r>
              <a:rPr lang="en-US" b="0" i="0" dirty="0">
                <a:solidFill>
                  <a:schemeClr val="bg1"/>
                </a:solidFill>
                <a:effectLst/>
                <a:latin typeface="Times New Roman" panose="02020603050405020304" pitchFamily="18" charset="0"/>
                <a:cs typeface="Times New Roman" panose="02020603050405020304" pitchFamily="18" charset="0"/>
              </a:rPr>
              <a:t>Healthcare: AI is transforming healthcare by helping doctors and researchers diagnose diseases more accurately and develop new treatments. AI-powered tools can analyze medical images, identify patterns, and help doctors diagnose diseases like cancer more accurately.</a:t>
            </a:r>
          </a:p>
          <a:p>
            <a:pPr marL="285750" indent="-285750"/>
            <a:endParaRPr lang="en-US" b="0" i="0" dirty="0">
              <a:solidFill>
                <a:schemeClr val="bg1"/>
              </a:solidFill>
              <a:effectLst/>
              <a:latin typeface="Times New Roman" panose="02020603050405020304" pitchFamily="18" charset="0"/>
              <a:cs typeface="Times New Roman" panose="02020603050405020304" pitchFamily="18" charset="0"/>
            </a:endParaRPr>
          </a:p>
          <a:p>
            <a:pPr marL="285750" indent="-285750"/>
            <a:r>
              <a:rPr lang="en-US" b="0" i="0" dirty="0">
                <a:solidFill>
                  <a:schemeClr val="bg1"/>
                </a:solidFill>
                <a:effectLst/>
                <a:latin typeface="Times New Roman" panose="02020603050405020304" pitchFamily="18" charset="0"/>
                <a:cs typeface="Times New Roman" panose="02020603050405020304" pitchFamily="18" charset="0"/>
              </a:rPr>
              <a:t>Agriculture: AI is being used to help farmers increase crop yields and reduce waste. AI-powered systems can analyze data from sensors and drones to help farmers make decisions about when to plant and harvest crops, how much water and fertilizer to use, and how to protect crops from pests and disease.</a:t>
            </a:r>
          </a:p>
          <a:p>
            <a:pPr marL="285750" indent="-285750"/>
            <a:endParaRPr dirty="0">
              <a:solidFill>
                <a:schemeClr val="bg1"/>
              </a:solidFill>
              <a:latin typeface="Times New Roman" panose="02020603050405020304" pitchFamily="18"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 name="Google Shape;214;p44">
            <a:extLst>
              <a:ext uri="{FF2B5EF4-FFF2-40B4-BE49-F238E27FC236}">
                <a16:creationId xmlns:a16="http://schemas.microsoft.com/office/drawing/2014/main" id="{7F2F1782-1D4E-04C3-844C-C14228D0F3BC}"/>
              </a:ext>
            </a:extLst>
          </p:cNvPr>
          <p:cNvSpPr txBox="1">
            <a:spLocks noGrp="1"/>
          </p:cNvSpPr>
          <p:nvPr>
            <p:ph type="title"/>
          </p:nvPr>
        </p:nvSpPr>
        <p:spPr>
          <a:xfrm>
            <a:off x="938500" y="414022"/>
            <a:ext cx="4629300" cy="941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q"/>
            </a:pPr>
            <a:r>
              <a:rPr lang="en-US" sz="2400" dirty="0">
                <a:solidFill>
                  <a:schemeClr val="bg1"/>
                </a:solidFill>
                <a:effectLst/>
                <a:latin typeface="Times New Roman" panose="02020603050405020304" pitchFamily="18" charset="0"/>
                <a:cs typeface="Times New Roman" panose="02020603050405020304" pitchFamily="18" charset="0"/>
              </a:rPr>
              <a:t>How artificial intelligence is transforming the world</a:t>
            </a:r>
            <a:endParaRPr dirty="0">
              <a:solidFill>
                <a:schemeClr val="accent1"/>
              </a:solidFill>
            </a:endParaRPr>
          </a:p>
        </p:txBody>
      </p:sp>
    </p:spTree>
    <p:extLst>
      <p:ext uri="{BB962C8B-B14F-4D97-AF65-F5344CB8AC3E}">
        <p14:creationId xmlns:p14="http://schemas.microsoft.com/office/powerpoint/2010/main" val="985535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610750" y="3090847"/>
            <a:ext cx="5078930" cy="1324800"/>
          </a:xfrm>
          <a:prstGeom prst="rect">
            <a:avLst/>
          </a:prstGeom>
        </p:spPr>
        <p:txBody>
          <a:bodyPr spcFirstLastPara="1" wrap="square" lIns="91425" tIns="91425" rIns="91425" bIns="91425" anchor="b" anchorCtr="0">
            <a:noAutofit/>
          </a:bodyPr>
          <a:lstStyle/>
          <a:p>
            <a:pPr marL="171450" indent="-171450">
              <a:spcAft>
                <a:spcPts val="1600"/>
              </a:spcAft>
              <a:buFont typeface="Wingdings" panose="05000000000000000000" pitchFamily="2" charset="2"/>
              <a:buChar char="q"/>
            </a:pPr>
            <a:r>
              <a:rPr lang="en-US" sz="3600" i="0" dirty="0">
                <a:solidFill>
                  <a:schemeClr val="bg1"/>
                </a:solidFill>
                <a:effectLst/>
                <a:latin typeface="Times New Roman" panose="02020603050405020304" pitchFamily="18" charset="0"/>
                <a:cs typeface="Times New Roman" panose="02020603050405020304" pitchFamily="18" charset="0"/>
              </a:rPr>
              <a:t>Benefits of Artificial Intelligence</a:t>
            </a:r>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066464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44"/>
          <p:cNvSpPr txBox="1">
            <a:spLocks noGrp="1"/>
          </p:cNvSpPr>
          <p:nvPr>
            <p:ph type="body" idx="1"/>
          </p:nvPr>
        </p:nvSpPr>
        <p:spPr>
          <a:xfrm>
            <a:off x="621700" y="488987"/>
            <a:ext cx="6203900" cy="4165525"/>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sz="1800" b="0" i="0" dirty="0">
                <a:solidFill>
                  <a:schemeClr val="bg1"/>
                </a:solidFill>
                <a:effectLst/>
                <a:latin typeface="Times New Roman" panose="02020603050405020304" pitchFamily="18" charset="0"/>
                <a:cs typeface="Times New Roman" panose="02020603050405020304" pitchFamily="18" charset="0"/>
              </a:rPr>
              <a:t>Smart Decision-Making: Companies are using AI technology to streamline their daily processes, analyze upcoming trends, forecast growth, and predict outcomes. For instance, anytime a customer places an item into their shopping cart on the websites of some major retailers, they are immediately given an additional suggested item to purchase based on an advanced algorithm.</a:t>
            </a:r>
          </a:p>
          <a:p>
            <a:pPr algn="l">
              <a:buFont typeface="Arial" panose="020B0604020202020204" pitchFamily="34" charset="0"/>
              <a:buChar char="•"/>
            </a:pPr>
            <a:endParaRPr lang="en-US" sz="1800" b="0" i="0" dirty="0">
              <a:solidFill>
                <a:schemeClr val="bg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b="0" i="0" dirty="0">
                <a:solidFill>
                  <a:schemeClr val="bg1"/>
                </a:solidFill>
                <a:effectLst/>
                <a:latin typeface="Times New Roman" panose="02020603050405020304" pitchFamily="18" charset="0"/>
                <a:cs typeface="Times New Roman" panose="02020603050405020304" pitchFamily="18" charset="0"/>
              </a:rPr>
              <a:t>Automation: Automation is a major benefit of artificial intelligence in the business world. Businesses use automation to stay connected with new and returning customers through auto-reply emails, appointment reminders, and feedback surveys.</a:t>
            </a:r>
          </a:p>
          <a:p>
            <a:pPr algn="l">
              <a:buFont typeface="Arial" panose="020B0604020202020204" pitchFamily="34" charset="0"/>
              <a:buChar char="•"/>
            </a:pPr>
            <a:endParaRPr lang="en-US" sz="18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endParaRPr sz="1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0472914"/>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832</Words>
  <Application>Microsoft Office PowerPoint</Application>
  <PresentationFormat>On-screen Show (16:9)</PresentationFormat>
  <Paragraphs>56</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Times New Roman</vt:lpstr>
      <vt:lpstr>Montserrat</vt:lpstr>
      <vt:lpstr>Montserrat ExtraBold</vt:lpstr>
      <vt:lpstr>Wingdings</vt:lpstr>
      <vt:lpstr>Arial</vt:lpstr>
      <vt:lpstr>Futuristic Background by Slidesgo</vt:lpstr>
      <vt:lpstr>Artificial Intelligence</vt:lpstr>
      <vt:lpstr>CONTENTS</vt:lpstr>
      <vt:lpstr>WHOA!</vt:lpstr>
      <vt:lpstr>Introduction to artificial intelligence</vt:lpstr>
      <vt:lpstr>PowerPoint Presentation</vt:lpstr>
      <vt:lpstr>How artificial intelligence is transforming the world</vt:lpstr>
      <vt:lpstr>How artificial intelligence is transforming the world</vt:lpstr>
      <vt:lpstr>Benefits of Artificial Intelligence</vt:lpstr>
      <vt:lpstr>PowerPoint Presentation</vt:lpstr>
      <vt:lpstr>PowerPoint Presentation</vt:lpstr>
      <vt:lpstr>Risks and Dangers of Artificial Intelligence</vt:lpstr>
      <vt:lpstr>working of AI involves three key steps</vt:lpstr>
      <vt:lpstr>working of AI involves three key steps</vt:lpstr>
      <vt:lpstr>working of AI involves three key steps</vt:lpstr>
      <vt:lpstr>working of AI involves three key steps</vt:lpstr>
      <vt:lpstr>Artificial Intelligence (AI) Trends In 2022</vt:lpstr>
      <vt:lpstr>Artificial Intelligence (AI) Trends In 2022</vt:lpstr>
      <vt:lpstr>Artificial Intelligence (AI) Trends In 2022</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SIDDHESH KHAIRNAR</dc:creator>
  <cp:lastModifiedBy>Siddhesh Khairnar</cp:lastModifiedBy>
  <cp:revision>4</cp:revision>
  <dcterms:modified xsi:type="dcterms:W3CDTF">2023-04-19T13:51:36Z</dcterms:modified>
</cp:coreProperties>
</file>